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3" r:id="rId8"/>
    <p:sldId id="277" r:id="rId9"/>
    <p:sldId id="275" r:id="rId10"/>
    <p:sldId id="273" r:id="rId11"/>
    <p:sldId id="266" r:id="rId12"/>
    <p:sldId id="278" r:id="rId13"/>
    <p:sldId id="279" r:id="rId14"/>
    <p:sldId id="274" r:id="rId15"/>
    <p:sldId id="280" r:id="rId16"/>
    <p:sldId id="268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5"/>
    <a:srgbClr val="F0F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70448" y="6438900"/>
            <a:ext cx="9116468" cy="99503"/>
            <a:chOff x="8270448" y="7756456"/>
            <a:chExt cx="9116468" cy="995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53E4B4-4B9C-2749-915A-C7BAAE5C4987}"/>
              </a:ext>
            </a:extLst>
          </p:cNvPr>
          <p:cNvSpPr txBox="1"/>
          <p:nvPr/>
        </p:nvSpPr>
        <p:spPr>
          <a:xfrm>
            <a:off x="8270448" y="6743700"/>
            <a:ext cx="9116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3600" dirty="0"/>
              <a:t> </a:t>
            </a:r>
            <a:r>
              <a:rPr kumimoji="1" lang="en-US" altLang="ko-Kore-KR" sz="3600" dirty="0"/>
              <a:t>201720716 </a:t>
            </a:r>
            <a:r>
              <a:rPr kumimoji="1" lang="ko-Kore-KR" altLang="en-US" sz="3600" dirty="0"/>
              <a:t>이재현</a:t>
            </a:r>
            <a:r>
              <a:rPr kumimoji="1" lang="en-US" altLang="ko-Kore-KR" sz="3600" dirty="0"/>
              <a:t> </a:t>
            </a:r>
            <a:r>
              <a:rPr kumimoji="1" lang="ko-KR" altLang="en-US" sz="3600" dirty="0"/>
              <a:t>소프트웨어학과</a:t>
            </a:r>
            <a:endParaRPr kumimoji="1" lang="en-US" altLang="ko-Kore-KR" sz="3600" dirty="0"/>
          </a:p>
          <a:p>
            <a:pPr algn="r"/>
            <a:r>
              <a:rPr kumimoji="1" lang="en-US" altLang="ko-Kore-KR" sz="3600" dirty="0"/>
              <a:t>201720812 </a:t>
            </a:r>
            <a:r>
              <a:rPr kumimoji="1" lang="ko-Kore-KR" altLang="en-US" sz="3600" dirty="0"/>
              <a:t>전상우</a:t>
            </a:r>
            <a:r>
              <a:rPr kumimoji="1" lang="ko-KR" altLang="en-US" sz="3600" dirty="0"/>
              <a:t> 소프트웨어학과</a:t>
            </a:r>
            <a:endParaRPr kumimoji="1" lang="en-US" altLang="ko-Kore-KR" sz="3600" dirty="0"/>
          </a:p>
          <a:p>
            <a:pPr algn="r"/>
            <a:r>
              <a:rPr kumimoji="1" lang="en-US" altLang="ko-Kore-KR" sz="3600" dirty="0"/>
              <a:t> 201820795 </a:t>
            </a:r>
            <a:r>
              <a:rPr kumimoji="1" lang="ko-Kore-KR" altLang="en-US" sz="3600" dirty="0"/>
              <a:t>현수환</a:t>
            </a:r>
            <a:r>
              <a:rPr kumimoji="1" lang="ko-KR" altLang="en-US" sz="3600" dirty="0"/>
              <a:t> 소프트웨어학과</a:t>
            </a:r>
            <a:endParaRPr kumimoji="1" lang="en-US" altLang="ko-Kore-KR" sz="3600" dirty="0"/>
          </a:p>
          <a:p>
            <a:pPr algn="r"/>
            <a:r>
              <a:rPr kumimoji="1" lang="ko-KR" altLang="en-US" sz="3600" dirty="0"/>
              <a:t> </a:t>
            </a:r>
            <a:r>
              <a:rPr kumimoji="1" lang="en-US" altLang="ko-KR" sz="3600" dirty="0"/>
              <a:t>201521495</a:t>
            </a:r>
            <a:r>
              <a:rPr kumimoji="1" lang="ko-KR" altLang="en-US" sz="3600" dirty="0"/>
              <a:t> </a:t>
            </a:r>
            <a:r>
              <a:rPr kumimoji="1" lang="ko-Kore-KR" altLang="en-US" sz="3600" dirty="0"/>
              <a:t>양수훈</a:t>
            </a:r>
            <a:r>
              <a:rPr kumimoji="1" lang="ko-KR" altLang="en-US" sz="3600" dirty="0"/>
              <a:t> </a:t>
            </a:r>
            <a:r>
              <a:rPr kumimoji="1" lang="ko-Kore-KR" altLang="en-US" sz="3600" dirty="0"/>
              <a:t>금융공학과</a:t>
            </a:r>
            <a:endParaRPr kumimoji="1" lang="en-US" altLang="ko-Kore-KR" sz="3600" dirty="0"/>
          </a:p>
          <a:p>
            <a:pPr algn="r"/>
            <a:endParaRPr kumimoji="1" lang="ko-Kore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B2A42-A70D-6043-A1A6-5B3C6269C0DF}"/>
              </a:ext>
            </a:extLst>
          </p:cNvPr>
          <p:cNvSpPr txBox="1"/>
          <p:nvPr/>
        </p:nvSpPr>
        <p:spPr>
          <a:xfrm>
            <a:off x="4585766" y="1259629"/>
            <a:ext cx="9116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000" dirty="0"/>
              <a:t>Database Project - Team. 8</a:t>
            </a:r>
          </a:p>
          <a:p>
            <a:pPr algn="ctr"/>
            <a:r>
              <a:rPr kumimoji="1" lang="en-US" altLang="ko-Kore-KR" sz="6000" dirty="0"/>
              <a:t>Yu-Gi-Oh Tournament</a:t>
            </a:r>
            <a:endParaRPr kumimoji="1" lang="ko-Kore-KR" alt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8225557" y="5226962"/>
            <a:ext cx="18780952" cy="99503"/>
            <a:chOff x="-8225557" y="5226962"/>
            <a:chExt cx="18780952" cy="99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25557" y="5226962"/>
              <a:ext cx="18780952" cy="99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EA590-8BF8-8E47-862F-A6CE3EF0DD07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chemeClr val="bg1"/>
                </a:solidFill>
              </a:rPr>
              <a:t>Team. 8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C4CDD-B2B3-AC49-ADA5-C5EE43E4FD20}"/>
              </a:ext>
            </a:extLst>
          </p:cNvPr>
          <p:cNvSpPr txBox="1"/>
          <p:nvPr/>
        </p:nvSpPr>
        <p:spPr>
          <a:xfrm>
            <a:off x="11658600" y="48387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400" dirty="0">
                <a:solidFill>
                  <a:schemeClr val="bg1"/>
                </a:solidFill>
              </a:rPr>
              <a:t>Retrieval</a:t>
            </a:r>
            <a:endParaRPr kumimoji="1" lang="ko-Kore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5A7D5778-0559-BC49-A18A-CE62E70DEE43}"/>
              </a:ext>
            </a:extLst>
          </p:cNvPr>
          <p:cNvGrpSpPr/>
          <p:nvPr/>
        </p:nvGrpSpPr>
        <p:grpSpPr>
          <a:xfrm>
            <a:off x="10042836" y="4738254"/>
            <a:ext cx="1064161" cy="1076917"/>
            <a:chOff x="8591726" y="2728425"/>
            <a:chExt cx="1064161" cy="1076917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3A40D0E8-292D-4F4F-807F-092A12F1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98259B-9080-3443-A4B1-3470314CE8C3}"/>
              </a:ext>
            </a:extLst>
          </p:cNvPr>
          <p:cNvSpPr txBox="1"/>
          <p:nvPr/>
        </p:nvSpPr>
        <p:spPr>
          <a:xfrm>
            <a:off x="10153592" y="4878756"/>
            <a:ext cx="89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03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54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504-FA50-1749-A08D-A351292CA743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C28F8C-6874-D94C-84A1-1496F82EC1B6}"/>
              </a:ext>
            </a:extLst>
          </p:cNvPr>
          <p:cNvSpPr txBox="1"/>
          <p:nvPr/>
        </p:nvSpPr>
        <p:spPr>
          <a:xfrm>
            <a:off x="6518135" y="550488"/>
            <a:ext cx="573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</a:rPr>
              <a:t>Join, Group By, Having, Order by</a:t>
            </a:r>
          </a:p>
        </p:txBody>
      </p:sp>
      <p:pic>
        <p:nvPicPr>
          <p:cNvPr id="14" name="image18.png">
            <a:extLst>
              <a:ext uri="{FF2B5EF4-FFF2-40B4-BE49-F238E27FC236}">
                <a16:creationId xmlns:a16="http://schemas.microsoft.com/office/drawing/2014/main" id="{8F817B8C-742D-4F44-AE3D-5F12B72AC51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981200" y="1697870"/>
            <a:ext cx="14325600" cy="6904528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1C8EBF-4B6E-9C47-AA97-43D50C41FA56}"/>
              </a:ext>
            </a:extLst>
          </p:cNvPr>
          <p:cNvSpPr txBox="1"/>
          <p:nvPr/>
        </p:nvSpPr>
        <p:spPr>
          <a:xfrm>
            <a:off x="3788885" y="8938329"/>
            <a:ext cx="1118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/>
              <a:t>카드</a:t>
            </a:r>
            <a:r>
              <a:rPr kumimoji="1" lang="ko-KR" altLang="en-US" sz="2800" dirty="0"/>
              <a:t> 이름에 </a:t>
            </a:r>
            <a:r>
              <a:rPr kumimoji="1" lang="en-US" altLang="ko-KR" sz="2800" dirty="0"/>
              <a:t>‘</a:t>
            </a:r>
            <a:r>
              <a:rPr kumimoji="1" lang="ko-KR" altLang="en-US" sz="2800" dirty="0"/>
              <a:t>봉인된</a:t>
            </a:r>
            <a:r>
              <a:rPr kumimoji="1" lang="en-US" altLang="ko-KR" sz="2800" dirty="0"/>
              <a:t>’</a:t>
            </a:r>
            <a:r>
              <a:rPr kumimoji="1" lang="ko-KR" altLang="en-US" sz="2800" dirty="0"/>
              <a:t> 또는 </a:t>
            </a:r>
            <a:r>
              <a:rPr kumimoji="1" lang="en-US" altLang="ko-KR" sz="2800" dirty="0"/>
              <a:t>‘</a:t>
            </a:r>
            <a:r>
              <a:rPr kumimoji="1" lang="ko-KR" altLang="en-US" sz="2800" dirty="0" err="1"/>
              <a:t>엑조</a:t>
            </a:r>
            <a:r>
              <a:rPr kumimoji="1" lang="en-US" altLang="ko-KR" sz="2800" dirty="0"/>
              <a:t>’</a:t>
            </a:r>
            <a:r>
              <a:rPr kumimoji="1" lang="ko-KR" altLang="en-US" sz="2800" dirty="0"/>
              <a:t>라는 단어가 포함된 몬스터 카드 검색</a:t>
            </a: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504-FA50-1749-A08D-A351292CA743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C28F8C-6874-D94C-84A1-1496F82EC1B6}"/>
              </a:ext>
            </a:extLst>
          </p:cNvPr>
          <p:cNvSpPr txBox="1"/>
          <p:nvPr/>
        </p:nvSpPr>
        <p:spPr>
          <a:xfrm>
            <a:off x="6518135" y="550488"/>
            <a:ext cx="573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</a:rPr>
              <a:t>Join, Group By, Having, Order by</a:t>
            </a:r>
          </a:p>
        </p:txBody>
      </p:sp>
      <p:pic>
        <p:nvPicPr>
          <p:cNvPr id="14" name="image9.png">
            <a:extLst>
              <a:ext uri="{FF2B5EF4-FFF2-40B4-BE49-F238E27FC236}">
                <a16:creationId xmlns:a16="http://schemas.microsoft.com/office/drawing/2014/main" id="{05EEDA69-62E3-894C-942D-B99B1A4879D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163229" y="2171699"/>
            <a:ext cx="14067371" cy="4847127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A0393-D86E-F14B-8D60-4A863D848586}"/>
              </a:ext>
            </a:extLst>
          </p:cNvPr>
          <p:cNvSpPr txBox="1"/>
          <p:nvPr/>
        </p:nvSpPr>
        <p:spPr>
          <a:xfrm>
            <a:off x="3520014" y="7412816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/>
              <a:t>몬스터</a:t>
            </a:r>
            <a:r>
              <a:rPr kumimoji="1" lang="ko-KR" altLang="en-US" sz="3200" dirty="0"/>
              <a:t> 카드의 </a:t>
            </a:r>
            <a:r>
              <a:rPr kumimoji="1" lang="en-US" altLang="ko-KR" sz="3200" dirty="0"/>
              <a:t>type2</a:t>
            </a:r>
            <a:r>
              <a:rPr kumimoji="1" lang="ko-KR" altLang="en-US" sz="3200" dirty="0"/>
              <a:t>가 </a:t>
            </a:r>
            <a:r>
              <a:rPr kumimoji="1" lang="en-US" altLang="ko-KR" sz="3200" dirty="0"/>
              <a:t>NULL</a:t>
            </a:r>
            <a:r>
              <a:rPr kumimoji="1" lang="ko-KR" altLang="en-US" sz="3200" dirty="0"/>
              <a:t>이 아닌 카드들을 </a:t>
            </a:r>
            <a:r>
              <a:rPr kumimoji="1" lang="en-US" altLang="ko-KR" sz="3200" dirty="0"/>
              <a:t>type2</a:t>
            </a:r>
            <a:r>
              <a:rPr kumimoji="1" lang="ko-KR" altLang="en-US" sz="3200" dirty="0"/>
              <a:t>로 그룹화하여 검색 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872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504-FA50-1749-A08D-A351292CA743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Retrieval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C28F8C-6874-D94C-84A1-1496F82EC1B6}"/>
              </a:ext>
            </a:extLst>
          </p:cNvPr>
          <p:cNvSpPr txBox="1"/>
          <p:nvPr/>
        </p:nvSpPr>
        <p:spPr>
          <a:xfrm>
            <a:off x="6518135" y="550488"/>
            <a:ext cx="573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</a:rPr>
              <a:t>Join, Group By, Having, Order by</a:t>
            </a:r>
          </a:p>
        </p:txBody>
      </p:sp>
      <p:pic>
        <p:nvPicPr>
          <p:cNvPr id="14" name="image37.png">
            <a:extLst>
              <a:ext uri="{FF2B5EF4-FFF2-40B4-BE49-F238E27FC236}">
                <a16:creationId xmlns:a16="http://schemas.microsoft.com/office/drawing/2014/main" id="{03DE961A-8C8A-7842-AE9D-86332C4888C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438400" y="2171700"/>
            <a:ext cx="13716000" cy="5638800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368E0-1AC0-EA48-89C3-FD637D7F71CC}"/>
              </a:ext>
            </a:extLst>
          </p:cNvPr>
          <p:cNvSpPr txBox="1"/>
          <p:nvPr/>
        </p:nvSpPr>
        <p:spPr>
          <a:xfrm>
            <a:off x="3984315" y="8204491"/>
            <a:ext cx="10307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/>
              <a:t>각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Serial Number</a:t>
            </a:r>
            <a:r>
              <a:rPr kumimoji="1" lang="ko-KR" altLang="en-US" sz="3200" dirty="0"/>
              <a:t>에 </a:t>
            </a:r>
            <a:r>
              <a:rPr kumimoji="1" lang="ko-KR" altLang="en-US" sz="3200" dirty="0" err="1"/>
              <a:t>함정카드의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갯수</a:t>
            </a:r>
            <a:r>
              <a:rPr kumimoji="1" lang="ko-KR" altLang="en-US" sz="3200" dirty="0"/>
              <a:t> 검색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82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8225557" y="5226962"/>
            <a:ext cx="18780952" cy="99503"/>
            <a:chOff x="-8225557" y="5226962"/>
            <a:chExt cx="18780952" cy="99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25557" y="5226962"/>
              <a:ext cx="18780952" cy="99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EA590-8BF8-8E47-862F-A6CE3EF0DD07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chemeClr val="bg1"/>
                </a:solidFill>
              </a:rPr>
              <a:t>Team. 8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C4CDD-B2B3-AC49-ADA5-C5EE43E4FD20}"/>
              </a:ext>
            </a:extLst>
          </p:cNvPr>
          <p:cNvSpPr txBox="1"/>
          <p:nvPr/>
        </p:nvSpPr>
        <p:spPr>
          <a:xfrm>
            <a:off x="11658600" y="48387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400" dirty="0">
                <a:solidFill>
                  <a:schemeClr val="bg1"/>
                </a:solidFill>
              </a:rPr>
              <a:t>Analysis</a:t>
            </a:r>
            <a:endParaRPr kumimoji="1" lang="ko-Kore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5A7D5778-0559-BC49-A18A-CE62E70DEE43}"/>
              </a:ext>
            </a:extLst>
          </p:cNvPr>
          <p:cNvGrpSpPr/>
          <p:nvPr/>
        </p:nvGrpSpPr>
        <p:grpSpPr>
          <a:xfrm>
            <a:off x="10042836" y="4738254"/>
            <a:ext cx="1064161" cy="1076917"/>
            <a:chOff x="8591726" y="2728425"/>
            <a:chExt cx="1064161" cy="1076917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3A40D0E8-292D-4F4F-807F-092A12F1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7B48AE-C1F9-3645-B41A-5E51652277AF}"/>
              </a:ext>
            </a:extLst>
          </p:cNvPr>
          <p:cNvSpPr txBox="1"/>
          <p:nvPr/>
        </p:nvSpPr>
        <p:spPr>
          <a:xfrm>
            <a:off x="10153592" y="4878756"/>
            <a:ext cx="89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04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E050504-FA50-1749-A08D-A351292CA743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C28F8C-6874-D94C-84A1-1496F82EC1B6}"/>
              </a:ext>
            </a:extLst>
          </p:cNvPr>
          <p:cNvSpPr txBox="1"/>
          <p:nvPr/>
        </p:nvSpPr>
        <p:spPr>
          <a:xfrm>
            <a:off x="6518135" y="550488"/>
            <a:ext cx="573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</a:rPr>
              <a:t>EER -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16DC1-D814-8A4E-A98E-4F111A04D786}"/>
              </a:ext>
            </a:extLst>
          </p:cNvPr>
          <p:cNvSpPr txBox="1"/>
          <p:nvPr/>
        </p:nvSpPr>
        <p:spPr>
          <a:xfrm>
            <a:off x="604680" y="572639"/>
            <a:ext cx="54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04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3442A3-4A7B-1B4A-B9F8-949512EDF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1822412"/>
            <a:ext cx="14401799" cy="737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2FE8238-7BCE-D342-955F-4111A13C5C37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rgbClr val="353535"/>
                </a:solidFill>
              </a:rPr>
              <a:t>Team. 8</a:t>
            </a:r>
            <a:endParaRPr kumimoji="1" lang="ko-Kore-KR" altLang="en-US" sz="3600" dirty="0">
              <a:solidFill>
                <a:srgbClr val="35353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93147-999E-1D43-8A4C-178CA96375A1}"/>
              </a:ext>
            </a:extLst>
          </p:cNvPr>
          <p:cNvSpPr txBox="1"/>
          <p:nvPr/>
        </p:nvSpPr>
        <p:spPr>
          <a:xfrm>
            <a:off x="6286500" y="4635668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6000" dirty="0"/>
              <a:t>감사합니다</a:t>
            </a:r>
            <a:r>
              <a:rPr kumimoji="1" lang="en-US" altLang="ko-Kore-KR" sz="6000" dirty="0"/>
              <a:t>.</a:t>
            </a:r>
            <a:endParaRPr kumimoji="1" lang="ko-Kore-KR" alt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09800" y="3145235"/>
            <a:ext cx="1064161" cy="1076917"/>
            <a:chOff x="2996196" y="2728425"/>
            <a:chExt cx="1064161" cy="1076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9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9326" y="3373835"/>
            <a:ext cx="821074" cy="732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8400" y="3145235"/>
            <a:ext cx="1064161" cy="1076917"/>
            <a:chOff x="8591726" y="2728425"/>
            <a:chExt cx="1064161" cy="1076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8011" y="3392424"/>
            <a:ext cx="821074" cy="732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63200" y="3145235"/>
            <a:ext cx="1064161" cy="1076917"/>
            <a:chOff x="13987250" y="2728425"/>
            <a:chExt cx="1064161" cy="1076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7250" y="2728425"/>
              <a:ext cx="1064161" cy="1076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5600" y="3392424"/>
            <a:ext cx="821074" cy="7327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34495-65A0-9A4C-863B-FFEBE472E47E}"/>
              </a:ext>
            </a:extLst>
          </p:cNvPr>
          <p:cNvSpPr txBox="1"/>
          <p:nvPr/>
        </p:nvSpPr>
        <p:spPr>
          <a:xfrm>
            <a:off x="1166078" y="4694060"/>
            <a:ext cx="315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수정사항</a:t>
            </a:r>
          </a:p>
        </p:txBody>
      </p: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0395FBA3-D41B-FD44-822B-8837AF51DE8C}"/>
              </a:ext>
            </a:extLst>
          </p:cNvPr>
          <p:cNvGrpSpPr/>
          <p:nvPr/>
        </p:nvGrpSpPr>
        <p:grpSpPr>
          <a:xfrm>
            <a:off x="14480639" y="3145235"/>
            <a:ext cx="1064161" cy="1076917"/>
            <a:chOff x="13987250" y="2728425"/>
            <a:chExt cx="1064161" cy="1076917"/>
          </a:xfrm>
        </p:grpSpPr>
        <p:pic>
          <p:nvPicPr>
            <p:cNvPr id="30" name="Object 14">
              <a:extLst>
                <a:ext uri="{FF2B5EF4-FFF2-40B4-BE49-F238E27FC236}">
                  <a16:creationId xmlns:a16="http://schemas.microsoft.com/office/drawing/2014/main" id="{699C7FA1-F02B-9F42-B528-BFD1431C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7250" y="2728425"/>
              <a:ext cx="1064161" cy="10769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39A8C75-AA34-8B49-89CE-6B993E06F388}"/>
              </a:ext>
            </a:extLst>
          </p:cNvPr>
          <p:cNvSpPr txBox="1"/>
          <p:nvPr/>
        </p:nvSpPr>
        <p:spPr>
          <a:xfrm>
            <a:off x="14466923" y="3366394"/>
            <a:ext cx="1077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2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kumimoji="1" lang="en-US" altLang="ko-Kore-KR" sz="2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850D0D-717B-D34E-A9F1-05331F735F7A}"/>
              </a:ext>
            </a:extLst>
          </p:cNvPr>
          <p:cNvSpPr txBox="1"/>
          <p:nvPr/>
        </p:nvSpPr>
        <p:spPr>
          <a:xfrm>
            <a:off x="5204678" y="4711124"/>
            <a:ext cx="315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chemeClr val="bg1"/>
                </a:solidFill>
              </a:rPr>
              <a:t>Constraint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E26D56-8B25-7845-85E2-C726C3A2BC27}"/>
              </a:ext>
            </a:extLst>
          </p:cNvPr>
          <p:cNvSpPr txBox="1"/>
          <p:nvPr/>
        </p:nvSpPr>
        <p:spPr>
          <a:xfrm>
            <a:off x="9319478" y="4711125"/>
            <a:ext cx="315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chemeClr val="bg1"/>
                </a:solidFill>
              </a:rPr>
              <a:t>Retrieval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E24C1D-9C8D-084D-A9FA-180354F41CC6}"/>
              </a:ext>
            </a:extLst>
          </p:cNvPr>
          <p:cNvSpPr txBox="1"/>
          <p:nvPr/>
        </p:nvSpPr>
        <p:spPr>
          <a:xfrm>
            <a:off x="13430059" y="4694059"/>
            <a:ext cx="3151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chemeClr val="bg1"/>
                </a:solidFill>
              </a:rPr>
              <a:t>Analysis</a:t>
            </a:r>
            <a:endParaRPr kumimoji="1" lang="ko-Kore-KR" altLang="en-US" sz="32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17939C-2513-1A4C-A406-197703FE3F14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chemeClr val="bg1"/>
                </a:solidFill>
              </a:rPr>
              <a:t>Team. 8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7FAFB9-DD33-5B40-9E90-B6AAE9425F1E}"/>
              </a:ext>
            </a:extLst>
          </p:cNvPr>
          <p:cNvSpPr txBox="1"/>
          <p:nvPr/>
        </p:nvSpPr>
        <p:spPr>
          <a:xfrm>
            <a:off x="957184" y="6362700"/>
            <a:ext cx="3665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solidFill>
                  <a:schemeClr val="bg1"/>
                </a:solidFill>
              </a:rPr>
              <a:t>불완전한 데이터</a:t>
            </a:r>
            <a:endParaRPr kumimoji="1" lang="en-US" altLang="ko-KR" sz="2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solidFill>
                  <a:schemeClr val="bg1"/>
                </a:solidFill>
              </a:rPr>
              <a:t>이미지 저장 문제</a:t>
            </a:r>
            <a:endParaRPr kumimoji="1" lang="ko-Kore-KR" altLang="en-US" sz="2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240C81-0F28-7441-B0F3-ED7F1AF3A25B}"/>
              </a:ext>
            </a:extLst>
          </p:cNvPr>
          <p:cNvSpPr txBox="1"/>
          <p:nvPr/>
        </p:nvSpPr>
        <p:spPr>
          <a:xfrm>
            <a:off x="5410314" y="6362700"/>
            <a:ext cx="274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</a:rPr>
              <a:t>Foreign Key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</a:rPr>
              <a:t>Check</a:t>
            </a:r>
            <a:endParaRPr kumimoji="1" lang="ko-Kore-KR" altLang="en-US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243DA2-DFE2-C64B-B964-37920A1FBDAE}"/>
              </a:ext>
            </a:extLst>
          </p:cNvPr>
          <p:cNvSpPr txBox="1"/>
          <p:nvPr/>
        </p:nvSpPr>
        <p:spPr>
          <a:xfrm>
            <a:off x="9093458" y="6362699"/>
            <a:ext cx="3936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Join, Group By</a:t>
            </a:r>
          </a:p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Having, Order by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0A4AF0-F838-2D45-976F-34FB7640894D}"/>
              </a:ext>
            </a:extLst>
          </p:cNvPr>
          <p:cNvSpPr txBox="1"/>
          <p:nvPr/>
        </p:nvSpPr>
        <p:spPr>
          <a:xfrm>
            <a:off x="13044348" y="6578142"/>
            <a:ext cx="393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EER-Diagram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0DC03B1-6843-AE40-9BCE-AF9A1331A047}"/>
              </a:ext>
            </a:extLst>
          </p:cNvPr>
          <p:cNvCxnSpPr/>
          <p:nvPr/>
        </p:nvCxnSpPr>
        <p:spPr>
          <a:xfrm>
            <a:off x="2743200" y="5524500"/>
            <a:ext cx="0" cy="60960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AC4B418B-ECA3-1848-9FED-491A0AD0A3BE}"/>
              </a:ext>
            </a:extLst>
          </p:cNvPr>
          <p:cNvCxnSpPr/>
          <p:nvPr/>
        </p:nvCxnSpPr>
        <p:spPr>
          <a:xfrm>
            <a:off x="6705600" y="5524500"/>
            <a:ext cx="0" cy="60960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EFA1B0ED-1991-0C48-9BED-B974E40AADC2}"/>
              </a:ext>
            </a:extLst>
          </p:cNvPr>
          <p:cNvCxnSpPr/>
          <p:nvPr/>
        </p:nvCxnSpPr>
        <p:spPr>
          <a:xfrm>
            <a:off x="10896600" y="5524500"/>
            <a:ext cx="0" cy="60960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97FADDB-3A62-2141-B0C4-1FB069537087}"/>
              </a:ext>
            </a:extLst>
          </p:cNvPr>
          <p:cNvCxnSpPr/>
          <p:nvPr/>
        </p:nvCxnSpPr>
        <p:spPr>
          <a:xfrm>
            <a:off x="15011400" y="5524500"/>
            <a:ext cx="0" cy="609600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8225557" y="5226962"/>
            <a:ext cx="18780952" cy="99503"/>
            <a:chOff x="-8225557" y="5226962"/>
            <a:chExt cx="18780952" cy="99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25557" y="5226962"/>
              <a:ext cx="18780952" cy="9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4455" y="4709049"/>
            <a:ext cx="1121881" cy="1135330"/>
            <a:chOff x="9994455" y="4709049"/>
            <a:chExt cx="1121881" cy="11353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4455" y="4709049"/>
              <a:ext cx="1121881" cy="11353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2222" y="4949965"/>
            <a:ext cx="850817" cy="748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5EA590-8BF8-8E47-862F-A6CE3EF0DD07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chemeClr val="bg1"/>
                </a:solidFill>
              </a:rPr>
              <a:t>Team. 8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C4CDD-B2B3-AC49-ADA5-C5EE43E4FD20}"/>
              </a:ext>
            </a:extLst>
          </p:cNvPr>
          <p:cNvSpPr txBox="1"/>
          <p:nvPr/>
        </p:nvSpPr>
        <p:spPr>
          <a:xfrm>
            <a:off x="11658600" y="48387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5400" dirty="0">
                <a:solidFill>
                  <a:schemeClr val="bg1"/>
                </a:solidFill>
              </a:rPr>
              <a:t>수정사항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6" y="572899"/>
            <a:ext cx="408516" cy="44187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49149B9-1413-5F40-B778-392DDA2454FF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CE319-8E17-FB4E-98F6-48F8CBE37CDA}"/>
              </a:ext>
            </a:extLst>
          </p:cNvPr>
          <p:cNvSpPr txBox="1"/>
          <p:nvPr/>
        </p:nvSpPr>
        <p:spPr>
          <a:xfrm>
            <a:off x="7550667" y="512621"/>
            <a:ext cx="366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불완전한 데이터</a:t>
            </a:r>
            <a:endParaRPr kumimoji="1" lang="ko-Kore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21CEE-8462-3240-97EA-BA1916617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863" y="3009900"/>
            <a:ext cx="3745895" cy="1447800"/>
          </a:xfrm>
          <a:prstGeom prst="rect">
            <a:avLst/>
          </a:prstGeom>
        </p:spPr>
      </p:pic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458A6E1B-8061-444F-BDC4-2469DDF3313E}"/>
              </a:ext>
            </a:extLst>
          </p:cNvPr>
          <p:cNvCxnSpPr/>
          <p:nvPr/>
        </p:nvCxnSpPr>
        <p:spPr>
          <a:xfrm>
            <a:off x="5029200" y="4457700"/>
            <a:ext cx="2521467" cy="1600200"/>
          </a:xfrm>
          <a:prstGeom prst="bentConnector3">
            <a:avLst>
              <a:gd name="adj1" fmla="val -486"/>
            </a:avLst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823DECD7-A002-5849-85A4-31415953DA13}"/>
              </a:ext>
            </a:extLst>
          </p:cNvPr>
          <p:cNvCxnSpPr>
            <a:cxnSpLocks/>
          </p:cNvCxnSpPr>
          <p:nvPr/>
        </p:nvCxnSpPr>
        <p:spPr>
          <a:xfrm>
            <a:off x="3219463" y="4457700"/>
            <a:ext cx="4331204" cy="3234898"/>
          </a:xfrm>
          <a:prstGeom prst="bentConnector3">
            <a:avLst>
              <a:gd name="adj1" fmla="val -89"/>
            </a:avLst>
          </a:prstGeom>
          <a:ln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1A6B63A-CB61-0E4F-AFD1-6882EA38B448}"/>
              </a:ext>
            </a:extLst>
          </p:cNvPr>
          <p:cNvSpPr txBox="1"/>
          <p:nvPr/>
        </p:nvSpPr>
        <p:spPr>
          <a:xfrm>
            <a:off x="8164143" y="5642401"/>
            <a:ext cx="2812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수작업으로 입력한 데이터 </a:t>
            </a:r>
            <a:r>
              <a:rPr kumimoji="1" lang="en-US" altLang="ko-KR" sz="2400" dirty="0"/>
              <a:t>table</a:t>
            </a:r>
            <a:endParaRPr kumimoji="1" lang="ko-Kore-KR" alt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732D0D-7538-8D4D-8223-9689483CC63C}"/>
              </a:ext>
            </a:extLst>
          </p:cNvPr>
          <p:cNvSpPr txBox="1"/>
          <p:nvPr/>
        </p:nvSpPr>
        <p:spPr>
          <a:xfrm>
            <a:off x="7972734" y="7277099"/>
            <a:ext cx="3291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/>
              <a:t>Crawling</a:t>
            </a:r>
            <a:r>
              <a:rPr kumimoji="1" lang="ko-Kore-KR" altLang="en-US" sz="2400" dirty="0"/>
              <a:t>으로</a:t>
            </a:r>
            <a:r>
              <a:rPr kumimoji="1" lang="ko-KR" altLang="en-US" sz="2400" dirty="0"/>
              <a:t> 입력한 데이터 </a:t>
            </a:r>
            <a:r>
              <a:rPr kumimoji="1" lang="en-US" altLang="ko-KR" sz="2400" dirty="0"/>
              <a:t>table</a:t>
            </a:r>
            <a:endParaRPr kumimoji="1" lang="ko-Kore-KR" alt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3F4397-9D7C-4A41-9269-FC0366E00689}"/>
              </a:ext>
            </a:extLst>
          </p:cNvPr>
          <p:cNvSpPr txBox="1"/>
          <p:nvPr/>
        </p:nvSpPr>
        <p:spPr>
          <a:xfrm>
            <a:off x="12292795" y="6678904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/>
              <a:t>약 </a:t>
            </a:r>
            <a:r>
              <a:rPr kumimoji="1" lang="en-US" altLang="ko-KR" sz="2400" dirty="0"/>
              <a:t>200</a:t>
            </a:r>
            <a:r>
              <a:rPr kumimoji="1" lang="ko-KR" altLang="en-US" sz="2400" dirty="0"/>
              <a:t>여개 </a:t>
            </a:r>
            <a:r>
              <a:rPr kumimoji="1" lang="en-US" altLang="ko-KR" sz="2400" dirty="0"/>
              <a:t>data </a:t>
            </a:r>
            <a:r>
              <a:rPr kumimoji="1" lang="ko-KR" altLang="en-US" sz="2400" dirty="0"/>
              <a:t>수정 작업 필요</a:t>
            </a:r>
            <a:endParaRPr kumimoji="1" lang="ko-Kore-KR" altLang="en-US" sz="2000" dirty="0"/>
          </a:p>
        </p:txBody>
      </p:sp>
      <p:sp>
        <p:nvSpPr>
          <p:cNvPr id="58" name="왼쪽 중괄호[L] 57">
            <a:extLst>
              <a:ext uri="{FF2B5EF4-FFF2-40B4-BE49-F238E27FC236}">
                <a16:creationId xmlns:a16="http://schemas.microsoft.com/office/drawing/2014/main" id="{9573BA54-5503-4943-988F-E28582711FE9}"/>
              </a:ext>
            </a:extLst>
          </p:cNvPr>
          <p:cNvSpPr/>
          <p:nvPr/>
        </p:nvSpPr>
        <p:spPr>
          <a:xfrm rot="10800000">
            <a:off x="11298204" y="6057900"/>
            <a:ext cx="775641" cy="1703676"/>
          </a:xfrm>
          <a:prstGeom prst="leftBrace">
            <a:avLst>
              <a:gd name="adj1" fmla="val 0"/>
              <a:gd name="adj2" fmla="val 4807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그룹 1017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6" y="582784"/>
            <a:ext cx="408516" cy="44187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78D5BD4-060F-D24B-82A2-403480EFC434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수정사항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880C3-FD28-5043-B64F-212DAE8B19CB}"/>
              </a:ext>
            </a:extLst>
          </p:cNvPr>
          <p:cNvSpPr txBox="1"/>
          <p:nvPr/>
        </p:nvSpPr>
        <p:spPr>
          <a:xfrm>
            <a:off x="7894519" y="520016"/>
            <a:ext cx="297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800" dirty="0"/>
              <a:t>이미지</a:t>
            </a:r>
            <a:r>
              <a:rPr kumimoji="1" lang="ko-KR" altLang="en-US" sz="2800" dirty="0"/>
              <a:t> 저장 문제</a:t>
            </a:r>
            <a:endParaRPr kumimoji="1" lang="ko-Kore-KR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EC68E9-5F05-574A-9973-D5CF6886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21" y="3088340"/>
            <a:ext cx="6145705" cy="46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E809DAF7-17C7-3D41-8CE8-D24484D966D5}"/>
              </a:ext>
            </a:extLst>
          </p:cNvPr>
          <p:cNvSpPr/>
          <p:nvPr/>
        </p:nvSpPr>
        <p:spPr>
          <a:xfrm>
            <a:off x="7496163" y="5027098"/>
            <a:ext cx="2209800" cy="762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E63E4-621D-E74E-86C7-030C0BC49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3086098"/>
            <a:ext cx="7589718" cy="4644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8225557" y="5226962"/>
            <a:ext cx="18780952" cy="99503"/>
            <a:chOff x="-8225557" y="5226962"/>
            <a:chExt cx="18780952" cy="995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25557" y="5226962"/>
              <a:ext cx="18780952" cy="995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5EA590-8BF8-8E47-862F-A6CE3EF0DD07}"/>
              </a:ext>
            </a:extLst>
          </p:cNvPr>
          <p:cNvSpPr txBox="1"/>
          <p:nvPr/>
        </p:nvSpPr>
        <p:spPr>
          <a:xfrm>
            <a:off x="762000" y="8001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>
                <a:solidFill>
                  <a:schemeClr val="bg1"/>
                </a:solidFill>
              </a:rPr>
              <a:t>Team. 8</a:t>
            </a:r>
            <a:endParaRPr kumimoji="1" lang="ko-Kore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C4CDD-B2B3-AC49-ADA5-C5EE43E4FD20}"/>
              </a:ext>
            </a:extLst>
          </p:cNvPr>
          <p:cNvSpPr txBox="1"/>
          <p:nvPr/>
        </p:nvSpPr>
        <p:spPr>
          <a:xfrm>
            <a:off x="11658600" y="4838700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5400" dirty="0">
                <a:solidFill>
                  <a:schemeClr val="bg1"/>
                </a:solidFill>
              </a:rPr>
              <a:t>Constraint</a:t>
            </a:r>
            <a:endParaRPr kumimoji="1" lang="ko-Kore-KR" altLang="en-US" sz="5400" dirty="0">
              <a:solidFill>
                <a:schemeClr val="bg1"/>
              </a:solidFill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5A7D5778-0559-BC49-A18A-CE62E70DEE43}"/>
              </a:ext>
            </a:extLst>
          </p:cNvPr>
          <p:cNvGrpSpPr/>
          <p:nvPr/>
        </p:nvGrpSpPr>
        <p:grpSpPr>
          <a:xfrm>
            <a:off x="10042836" y="4738254"/>
            <a:ext cx="1064161" cy="1076917"/>
            <a:chOff x="8591726" y="2728425"/>
            <a:chExt cx="1064161" cy="1076917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3A40D0E8-292D-4F4F-807F-092A12F1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1726" y="2728425"/>
              <a:ext cx="1064161" cy="107691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887A31-FD87-764A-9050-30D229A49F0F}"/>
              </a:ext>
            </a:extLst>
          </p:cNvPr>
          <p:cNvSpPr txBox="1"/>
          <p:nvPr/>
        </p:nvSpPr>
        <p:spPr>
          <a:xfrm>
            <a:off x="10153592" y="4878756"/>
            <a:ext cx="89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PART</a:t>
            </a:r>
          </a:p>
          <a:p>
            <a:pPr algn="ctr"/>
            <a:r>
              <a:rPr kumimoji="1" lang="en-US" altLang="ko-Kore-KR" sz="2400" dirty="0">
                <a:solidFill>
                  <a:schemeClr val="bg1"/>
                </a:solidFill>
              </a:rPr>
              <a:t>02</a:t>
            </a:r>
            <a:endParaRPr kumimoji="1" lang="ko-Kore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63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5149D0D-1C0F-1B4D-8322-8D9C8CD99D57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8BBC7C-9B6F-E943-959A-9E872FE4D8B9}"/>
              </a:ext>
            </a:extLst>
          </p:cNvPr>
          <p:cNvSpPr txBox="1"/>
          <p:nvPr/>
        </p:nvSpPr>
        <p:spPr>
          <a:xfrm>
            <a:off x="7894519" y="520016"/>
            <a:ext cx="297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FOREIGN KEY</a:t>
            </a:r>
            <a:endParaRPr kumimoji="1" lang="ko-Kore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32D977-3903-9E48-93BB-B1CC640C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398563"/>
            <a:ext cx="8552599" cy="2332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1CF93-06FE-BD4E-91A8-630497A26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6591300"/>
            <a:ext cx="8549939" cy="2860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FA401-E271-1844-BB0B-7C6C1845278F}"/>
              </a:ext>
            </a:extLst>
          </p:cNvPr>
          <p:cNvSpPr txBox="1"/>
          <p:nvPr/>
        </p:nvSpPr>
        <p:spPr>
          <a:xfrm>
            <a:off x="3588727" y="473342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Magic_Card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56C409-04FE-DC4A-BF9A-D8670CC6D064}"/>
              </a:ext>
            </a:extLst>
          </p:cNvPr>
          <p:cNvSpPr txBox="1"/>
          <p:nvPr/>
        </p:nvSpPr>
        <p:spPr>
          <a:xfrm>
            <a:off x="3588727" y="9452208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Magic_Box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77C631-2680-C942-8528-8DCFEB78D6B1}"/>
              </a:ext>
            </a:extLst>
          </p:cNvPr>
          <p:cNvSpPr txBox="1"/>
          <p:nvPr/>
        </p:nvSpPr>
        <p:spPr>
          <a:xfrm>
            <a:off x="2047747" y="1954824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endParaRPr kumimoji="1" lang="ko-Kore-KR" altLang="en-US" sz="3200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9E6F4C-968B-B846-8FAC-32EE9D0DA219}"/>
              </a:ext>
            </a:extLst>
          </p:cNvPr>
          <p:cNvSpPr txBox="1"/>
          <p:nvPr/>
        </p:nvSpPr>
        <p:spPr>
          <a:xfrm>
            <a:off x="1705362" y="6142825"/>
            <a:ext cx="1174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r>
              <a:rPr kumimoji="1" lang="en-US" altLang="ko-Kore-KR" sz="2400" dirty="0"/>
              <a:t>,</a:t>
            </a:r>
            <a:r>
              <a:rPr kumimoji="1" lang="en-US" altLang="ko-Kore-KR" sz="2400" dirty="0">
                <a:solidFill>
                  <a:srgbClr val="0070C0"/>
                </a:solidFill>
              </a:rPr>
              <a:t>FK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75760D-F75B-FE42-8375-57EAA6217A67}"/>
              </a:ext>
            </a:extLst>
          </p:cNvPr>
          <p:cNvCxnSpPr>
            <a:cxnSpLocks/>
          </p:cNvCxnSpPr>
          <p:nvPr/>
        </p:nvCxnSpPr>
        <p:spPr>
          <a:xfrm flipV="1">
            <a:off x="1752600" y="4796333"/>
            <a:ext cx="0" cy="164256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BFB1E38-F12D-7149-BA64-9D78AB57E59D}"/>
              </a:ext>
            </a:extLst>
          </p:cNvPr>
          <p:cNvSpPr txBox="1"/>
          <p:nvPr/>
        </p:nvSpPr>
        <p:spPr>
          <a:xfrm>
            <a:off x="10255302" y="4000500"/>
            <a:ext cx="6327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카드 효과가 길어 테이블에 간결함을 위해 테이블을 분리</a:t>
            </a: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 err="1"/>
              <a:t>Type_Box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형식의 테이블들은 각각 </a:t>
            </a:r>
            <a:r>
              <a:rPr kumimoji="1" lang="en-US" altLang="ko-KR" sz="2800" dirty="0"/>
              <a:t>Name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attribute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Foreign Key</a:t>
            </a:r>
            <a:r>
              <a:rPr kumimoji="1" lang="ko-KR" altLang="en-US" sz="2800" dirty="0"/>
              <a:t>로 설정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en-US" altLang="ko-KR" sz="2800" dirty="0" err="1"/>
              <a:t>Type_Card</a:t>
            </a:r>
            <a:r>
              <a:rPr kumimoji="1" lang="ko-KR" altLang="en-US" sz="2800" dirty="0"/>
              <a:t>의</a:t>
            </a:r>
            <a:r>
              <a:rPr kumimoji="1" lang="en-US" altLang="ko-KR" sz="2800" dirty="0"/>
              <a:t> Name attribute</a:t>
            </a:r>
            <a:r>
              <a:rPr kumimoji="1" lang="ko-KR" altLang="en-US" sz="2800" dirty="0" err="1"/>
              <a:t>를</a:t>
            </a:r>
            <a:r>
              <a:rPr kumimoji="1" lang="ko-KR" altLang="en-US" sz="2800" dirty="0"/>
              <a:t> 참조 </a:t>
            </a: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5149D0D-1C0F-1B4D-8322-8D9C8CD99D57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8BBC7C-9B6F-E943-959A-9E872FE4D8B9}"/>
              </a:ext>
            </a:extLst>
          </p:cNvPr>
          <p:cNvSpPr txBox="1"/>
          <p:nvPr/>
        </p:nvSpPr>
        <p:spPr>
          <a:xfrm>
            <a:off x="7894519" y="520016"/>
            <a:ext cx="297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FOREIGN KEY</a:t>
            </a:r>
            <a:endParaRPr kumimoji="1" lang="ko-Kore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32D977-3903-9E48-93BB-B1CC640C4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246" y="2307206"/>
            <a:ext cx="7315200" cy="23325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1CF93-06FE-BD4E-91A8-630497A26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977" y="7001510"/>
            <a:ext cx="6949739" cy="2325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FA401-E271-1844-BB0B-7C6C1845278F}"/>
              </a:ext>
            </a:extLst>
          </p:cNvPr>
          <p:cNvSpPr txBox="1"/>
          <p:nvPr/>
        </p:nvSpPr>
        <p:spPr>
          <a:xfrm>
            <a:off x="2781329" y="4558332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apack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56C409-04FE-DC4A-BF9A-D8670CC6D064}"/>
              </a:ext>
            </a:extLst>
          </p:cNvPr>
          <p:cNvSpPr txBox="1"/>
          <p:nvPr/>
        </p:nvSpPr>
        <p:spPr>
          <a:xfrm>
            <a:off x="11765138" y="9326973"/>
            <a:ext cx="260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Magic_Box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77C631-2680-C942-8528-8DCFEB78D6B1}"/>
              </a:ext>
            </a:extLst>
          </p:cNvPr>
          <p:cNvSpPr txBox="1"/>
          <p:nvPr/>
        </p:nvSpPr>
        <p:spPr>
          <a:xfrm>
            <a:off x="2514600" y="2048903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endParaRPr kumimoji="1" lang="ko-Kore-KR" altLang="en-US" sz="3200" dirty="0">
              <a:solidFill>
                <a:srgbClr val="FF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D9E6F4C-968B-B846-8FAC-32EE9D0DA219}"/>
              </a:ext>
            </a:extLst>
          </p:cNvPr>
          <p:cNvSpPr txBox="1"/>
          <p:nvPr/>
        </p:nvSpPr>
        <p:spPr>
          <a:xfrm>
            <a:off x="10394964" y="6539845"/>
            <a:ext cx="95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r>
              <a:rPr kumimoji="1" lang="en-US" altLang="ko-Kore-KR" sz="2400" dirty="0"/>
              <a:t>,</a:t>
            </a:r>
            <a:r>
              <a:rPr kumimoji="1" lang="en-US" altLang="ko-Kore-KR" sz="2400" dirty="0">
                <a:solidFill>
                  <a:srgbClr val="0070C0"/>
                </a:solidFill>
              </a:rPr>
              <a:t>FK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75760D-F75B-FE42-8375-57EAA6217A67}"/>
              </a:ext>
            </a:extLst>
          </p:cNvPr>
          <p:cNvCxnSpPr>
            <a:cxnSpLocks/>
          </p:cNvCxnSpPr>
          <p:nvPr/>
        </p:nvCxnSpPr>
        <p:spPr>
          <a:xfrm flipV="1">
            <a:off x="2417135" y="4639733"/>
            <a:ext cx="4593265" cy="202776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4B09147-50EA-224F-AA18-AEB9FC215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703" y="7106451"/>
            <a:ext cx="6525864" cy="1841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3E8911-3FFC-F74E-86CB-26AEB6775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539" y="2510568"/>
            <a:ext cx="7025980" cy="20864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64C02D9-5856-CA45-9D78-446119000962}"/>
              </a:ext>
            </a:extLst>
          </p:cNvPr>
          <p:cNvSpPr txBox="1"/>
          <p:nvPr/>
        </p:nvSpPr>
        <p:spPr>
          <a:xfrm>
            <a:off x="7010400" y="2048903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endParaRPr kumimoji="1" lang="ko-Kore-KR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9D334E-0884-4F42-ACB7-24BED792F701}"/>
              </a:ext>
            </a:extLst>
          </p:cNvPr>
          <p:cNvSpPr txBox="1"/>
          <p:nvPr/>
        </p:nvSpPr>
        <p:spPr>
          <a:xfrm>
            <a:off x="2037392" y="6667499"/>
            <a:ext cx="95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r>
              <a:rPr kumimoji="1" lang="en-US" altLang="ko-Kore-KR" sz="2400" dirty="0"/>
              <a:t>, </a:t>
            </a:r>
            <a:r>
              <a:rPr kumimoji="1" lang="en-US" altLang="ko-Kore-KR" sz="2400" dirty="0">
                <a:solidFill>
                  <a:srgbClr val="0070C0"/>
                </a:solidFill>
              </a:rPr>
              <a:t>FK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5A018-EFE8-C444-B11E-1A528D05B732}"/>
              </a:ext>
            </a:extLst>
          </p:cNvPr>
          <p:cNvSpPr txBox="1"/>
          <p:nvPr/>
        </p:nvSpPr>
        <p:spPr>
          <a:xfrm>
            <a:off x="3834499" y="6667500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endParaRPr kumimoji="1" lang="ko-Kore-KR" altLang="en-US" sz="32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B3FE7-C8C3-FB4B-95B2-1FE3857B79CB}"/>
              </a:ext>
            </a:extLst>
          </p:cNvPr>
          <p:cNvSpPr txBox="1"/>
          <p:nvPr/>
        </p:nvSpPr>
        <p:spPr>
          <a:xfrm>
            <a:off x="2818543" y="900641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belong_magic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110861-7887-394E-AF89-CB495FF29D49}"/>
              </a:ext>
            </a:extLst>
          </p:cNvPr>
          <p:cNvSpPr txBox="1"/>
          <p:nvPr/>
        </p:nvSpPr>
        <p:spPr>
          <a:xfrm>
            <a:off x="11802351" y="4639733"/>
            <a:ext cx="28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&lt;</a:t>
            </a:r>
            <a:r>
              <a:rPr kumimoji="1" lang="en-US" altLang="ko-Kore-KR" sz="2400" dirty="0" err="1"/>
              <a:t>Magic_card</a:t>
            </a:r>
            <a:r>
              <a:rPr kumimoji="1" lang="en-US" altLang="ko-Kore-KR" sz="2400" dirty="0"/>
              <a:t> Table&gt;</a:t>
            </a:r>
            <a:endParaRPr kumimoji="1" lang="ko-Kore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73E01D-7ED8-3745-ABB9-A9F29A65CEBC}"/>
              </a:ext>
            </a:extLst>
          </p:cNvPr>
          <p:cNvSpPr txBox="1"/>
          <p:nvPr/>
        </p:nvSpPr>
        <p:spPr>
          <a:xfrm>
            <a:off x="10428944" y="1901888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FF0000"/>
                </a:solidFill>
              </a:rPr>
              <a:t>PK</a:t>
            </a:r>
            <a:endParaRPr kumimoji="1" lang="ko-Kore-KR" altLang="en-US" sz="3200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14FFAB-6517-0A45-8A00-27D9CA24A800}"/>
              </a:ext>
            </a:extLst>
          </p:cNvPr>
          <p:cNvCxnSpPr>
            <a:cxnSpLocks/>
          </p:cNvCxnSpPr>
          <p:nvPr/>
        </p:nvCxnSpPr>
        <p:spPr>
          <a:xfrm flipV="1">
            <a:off x="6261717" y="4766725"/>
            <a:ext cx="4085300" cy="219477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AD81A9-CBFE-5F49-8966-E8D3C7F64B34}"/>
              </a:ext>
            </a:extLst>
          </p:cNvPr>
          <p:cNvSpPr txBox="1"/>
          <p:nvPr/>
        </p:nvSpPr>
        <p:spPr>
          <a:xfrm>
            <a:off x="5472828" y="6695545"/>
            <a:ext cx="508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dirty="0">
                <a:solidFill>
                  <a:srgbClr val="0070C0"/>
                </a:solidFill>
              </a:rPr>
              <a:t>FK</a:t>
            </a:r>
            <a:endParaRPr kumimoji="1" lang="ko-Kore-KR" altLang="en-US" sz="3200" dirty="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F46BF2-B2EA-1647-BC8D-270029C72598}"/>
              </a:ext>
            </a:extLst>
          </p:cNvPr>
          <p:cNvCxnSpPr>
            <a:cxnSpLocks/>
          </p:cNvCxnSpPr>
          <p:nvPr/>
        </p:nvCxnSpPr>
        <p:spPr>
          <a:xfrm>
            <a:off x="8625204" y="5724911"/>
            <a:ext cx="1655105" cy="123658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E7DD493-816C-CD47-A338-CB13C89576D4}"/>
              </a:ext>
            </a:extLst>
          </p:cNvPr>
          <p:cNvCxnSpPr>
            <a:cxnSpLocks/>
          </p:cNvCxnSpPr>
          <p:nvPr/>
        </p:nvCxnSpPr>
        <p:spPr>
          <a:xfrm flipV="1">
            <a:off x="11361961" y="4766725"/>
            <a:ext cx="0" cy="214901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16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그룹 1022"/>
          <p:cNvGrpSpPr/>
          <p:nvPr/>
        </p:nvGrpSpPr>
        <p:grpSpPr>
          <a:xfrm>
            <a:off x="561691" y="495919"/>
            <a:ext cx="523289" cy="488701"/>
            <a:chOff x="561691" y="495919"/>
            <a:chExt cx="523289" cy="48870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691" y="495919"/>
              <a:ext cx="523289" cy="48870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377" y="572899"/>
            <a:ext cx="408516" cy="44187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5149D0D-1C0F-1B4D-8322-8D9C8CD99D57}"/>
              </a:ext>
            </a:extLst>
          </p:cNvPr>
          <p:cNvSpPr txBox="1"/>
          <p:nvPr/>
        </p:nvSpPr>
        <p:spPr>
          <a:xfrm>
            <a:off x="1106995" y="491553"/>
            <a:ext cx="2112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solidFill>
                  <a:srgbClr val="35353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</a:t>
            </a:r>
            <a:endParaRPr kumimoji="1" lang="ko-Kore-KR" altLang="en-US" sz="2800" dirty="0">
              <a:solidFill>
                <a:srgbClr val="35353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8BBC7C-9B6F-E943-959A-9E872FE4D8B9}"/>
              </a:ext>
            </a:extLst>
          </p:cNvPr>
          <p:cNvSpPr txBox="1"/>
          <p:nvPr/>
        </p:nvSpPr>
        <p:spPr>
          <a:xfrm>
            <a:off x="7894519" y="520016"/>
            <a:ext cx="2977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/>
              <a:t>CHECK</a:t>
            </a:r>
            <a:endParaRPr kumimoji="1" lang="ko-Kore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DB3388-EAD3-7048-967B-F51752692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77" y="2400300"/>
            <a:ext cx="11292466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5A0BB-3481-4041-A806-44D64F3D4227}"/>
              </a:ext>
            </a:extLst>
          </p:cNvPr>
          <p:cNvSpPr txBox="1"/>
          <p:nvPr/>
        </p:nvSpPr>
        <p:spPr>
          <a:xfrm>
            <a:off x="8333173" y="6379760"/>
            <a:ext cx="7914346" cy="1920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3200" dirty="0"/>
              <a:t>카드 종류마다 가지고 있는 특성들이 다름</a:t>
            </a:r>
            <a:endParaRPr kumimoji="1" lang="en-US" altLang="ko-KR" sz="3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3200" dirty="0"/>
              <a:t>Data</a:t>
            </a:r>
            <a:r>
              <a:rPr kumimoji="1" lang="ko-Kore-KR" altLang="en-US" sz="3200" dirty="0"/>
              <a:t>를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Table</a:t>
            </a:r>
            <a:r>
              <a:rPr kumimoji="1" lang="ko-KR" altLang="en-US" sz="3200" dirty="0"/>
              <a:t>에 </a:t>
            </a:r>
            <a:r>
              <a:rPr kumimoji="1" lang="en-US" altLang="ko-KR" sz="3200" dirty="0"/>
              <a:t>Insert</a:t>
            </a:r>
            <a:r>
              <a:rPr kumimoji="1" lang="ko-KR" altLang="en-US" sz="3200" dirty="0"/>
              <a:t>할 때 </a:t>
            </a:r>
            <a:r>
              <a:rPr kumimoji="1" lang="en-US" altLang="ko-KR" sz="3200" dirty="0"/>
              <a:t>Check</a:t>
            </a:r>
            <a:r>
              <a:rPr kumimoji="1" lang="ko-KR" altLang="en-US" sz="3200" dirty="0"/>
              <a:t> 제약조건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3538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270</Words>
  <Application>Microsoft Office PowerPoint</Application>
  <PresentationFormat>사용자 지정</PresentationFormat>
  <Paragraphs>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현수환</cp:lastModifiedBy>
  <cp:revision>9</cp:revision>
  <dcterms:created xsi:type="dcterms:W3CDTF">2021-12-12T15:09:47Z</dcterms:created>
  <dcterms:modified xsi:type="dcterms:W3CDTF">2021-12-12T15:58:19Z</dcterms:modified>
</cp:coreProperties>
</file>